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 id="260" r:id="rId4"/>
    <p:sldId id="257" r:id="rId5"/>
    <p:sldId id="258" r:id="rId6"/>
    <p:sldId id="263" r:id="rId7"/>
    <p:sldId id="262" r:id="rId8"/>
    <p:sldId id="25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37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876D82-BD26-4D71-8DA0-F7475762F8CB}"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93BDF-4410-4B36-A775-71979B4D032A}" type="slidenum">
              <a:rPr lang="en-US" smtClean="0"/>
              <a:t>‹#›</a:t>
            </a:fld>
            <a:endParaRPr lang="en-US"/>
          </a:p>
        </p:txBody>
      </p:sp>
    </p:spTree>
    <p:extLst>
      <p:ext uri="{BB962C8B-B14F-4D97-AF65-F5344CB8AC3E}">
        <p14:creationId xmlns:p14="http://schemas.microsoft.com/office/powerpoint/2010/main" val="410057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76D82-BD26-4D71-8DA0-F7475762F8CB}"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93BDF-4410-4B36-A775-71979B4D032A}" type="slidenum">
              <a:rPr lang="en-US" smtClean="0"/>
              <a:t>‹#›</a:t>
            </a:fld>
            <a:endParaRPr lang="en-US"/>
          </a:p>
        </p:txBody>
      </p:sp>
    </p:spTree>
    <p:extLst>
      <p:ext uri="{BB962C8B-B14F-4D97-AF65-F5344CB8AC3E}">
        <p14:creationId xmlns:p14="http://schemas.microsoft.com/office/powerpoint/2010/main" val="254462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76D82-BD26-4D71-8DA0-F7475762F8CB}"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93BDF-4410-4B36-A775-71979B4D032A}" type="slidenum">
              <a:rPr lang="en-US" smtClean="0"/>
              <a:t>‹#›</a:t>
            </a:fld>
            <a:endParaRPr lang="en-US"/>
          </a:p>
        </p:txBody>
      </p:sp>
    </p:spTree>
    <p:extLst>
      <p:ext uri="{BB962C8B-B14F-4D97-AF65-F5344CB8AC3E}">
        <p14:creationId xmlns:p14="http://schemas.microsoft.com/office/powerpoint/2010/main" val="119494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76D82-BD26-4D71-8DA0-F7475762F8CB}"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93BDF-4410-4B36-A775-71979B4D032A}" type="slidenum">
              <a:rPr lang="en-US" smtClean="0"/>
              <a:t>‹#›</a:t>
            </a:fld>
            <a:endParaRPr lang="en-US"/>
          </a:p>
        </p:txBody>
      </p:sp>
    </p:spTree>
    <p:extLst>
      <p:ext uri="{BB962C8B-B14F-4D97-AF65-F5344CB8AC3E}">
        <p14:creationId xmlns:p14="http://schemas.microsoft.com/office/powerpoint/2010/main" val="137124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876D82-BD26-4D71-8DA0-F7475762F8CB}"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93BDF-4410-4B36-A775-71979B4D032A}" type="slidenum">
              <a:rPr lang="en-US" smtClean="0"/>
              <a:t>‹#›</a:t>
            </a:fld>
            <a:endParaRPr lang="en-US"/>
          </a:p>
        </p:txBody>
      </p:sp>
    </p:spTree>
    <p:extLst>
      <p:ext uri="{BB962C8B-B14F-4D97-AF65-F5344CB8AC3E}">
        <p14:creationId xmlns:p14="http://schemas.microsoft.com/office/powerpoint/2010/main" val="57946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876D82-BD26-4D71-8DA0-F7475762F8CB}"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93BDF-4410-4B36-A775-71979B4D032A}" type="slidenum">
              <a:rPr lang="en-US" smtClean="0"/>
              <a:t>‹#›</a:t>
            </a:fld>
            <a:endParaRPr lang="en-US"/>
          </a:p>
        </p:txBody>
      </p:sp>
    </p:spTree>
    <p:extLst>
      <p:ext uri="{BB962C8B-B14F-4D97-AF65-F5344CB8AC3E}">
        <p14:creationId xmlns:p14="http://schemas.microsoft.com/office/powerpoint/2010/main" val="37608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876D82-BD26-4D71-8DA0-F7475762F8CB}" type="datetimeFigureOut">
              <a:rPr lang="en-US" smtClean="0"/>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93BDF-4410-4B36-A775-71979B4D032A}" type="slidenum">
              <a:rPr lang="en-US" smtClean="0"/>
              <a:t>‹#›</a:t>
            </a:fld>
            <a:endParaRPr lang="en-US"/>
          </a:p>
        </p:txBody>
      </p:sp>
    </p:spTree>
    <p:extLst>
      <p:ext uri="{BB962C8B-B14F-4D97-AF65-F5344CB8AC3E}">
        <p14:creationId xmlns:p14="http://schemas.microsoft.com/office/powerpoint/2010/main" val="204633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876D82-BD26-4D71-8DA0-F7475762F8CB}" type="datetimeFigureOut">
              <a:rPr lang="en-US" smtClean="0"/>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93BDF-4410-4B36-A775-71979B4D032A}" type="slidenum">
              <a:rPr lang="en-US" smtClean="0"/>
              <a:t>‹#›</a:t>
            </a:fld>
            <a:endParaRPr lang="en-US"/>
          </a:p>
        </p:txBody>
      </p:sp>
    </p:spTree>
    <p:extLst>
      <p:ext uri="{BB962C8B-B14F-4D97-AF65-F5344CB8AC3E}">
        <p14:creationId xmlns:p14="http://schemas.microsoft.com/office/powerpoint/2010/main" val="40913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76D82-BD26-4D71-8DA0-F7475762F8CB}" type="datetimeFigureOut">
              <a:rPr lang="en-US" smtClean="0"/>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93BDF-4410-4B36-A775-71979B4D032A}" type="slidenum">
              <a:rPr lang="en-US" smtClean="0"/>
              <a:t>‹#›</a:t>
            </a:fld>
            <a:endParaRPr lang="en-US"/>
          </a:p>
        </p:txBody>
      </p:sp>
    </p:spTree>
    <p:extLst>
      <p:ext uri="{BB962C8B-B14F-4D97-AF65-F5344CB8AC3E}">
        <p14:creationId xmlns:p14="http://schemas.microsoft.com/office/powerpoint/2010/main" val="68256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76D82-BD26-4D71-8DA0-F7475762F8CB}"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93BDF-4410-4B36-A775-71979B4D032A}" type="slidenum">
              <a:rPr lang="en-US" smtClean="0"/>
              <a:t>‹#›</a:t>
            </a:fld>
            <a:endParaRPr lang="en-US"/>
          </a:p>
        </p:txBody>
      </p:sp>
    </p:spTree>
    <p:extLst>
      <p:ext uri="{BB962C8B-B14F-4D97-AF65-F5344CB8AC3E}">
        <p14:creationId xmlns:p14="http://schemas.microsoft.com/office/powerpoint/2010/main" val="3949336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76D82-BD26-4D71-8DA0-F7475762F8CB}"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93BDF-4410-4B36-A775-71979B4D032A}" type="slidenum">
              <a:rPr lang="en-US" smtClean="0"/>
              <a:t>‹#›</a:t>
            </a:fld>
            <a:endParaRPr lang="en-US"/>
          </a:p>
        </p:txBody>
      </p:sp>
    </p:spTree>
    <p:extLst>
      <p:ext uri="{BB962C8B-B14F-4D97-AF65-F5344CB8AC3E}">
        <p14:creationId xmlns:p14="http://schemas.microsoft.com/office/powerpoint/2010/main" val="18856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76D82-BD26-4D71-8DA0-F7475762F8CB}" type="datetimeFigureOut">
              <a:rPr lang="en-US" smtClean="0"/>
              <a:t>3/8/2013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93BDF-4410-4B36-A775-71979B4D032A}" type="slidenum">
              <a:rPr lang="en-US" smtClean="0"/>
              <a:t>‹#›</a:t>
            </a:fld>
            <a:endParaRPr lang="en-US"/>
          </a:p>
        </p:txBody>
      </p:sp>
    </p:spTree>
    <p:extLst>
      <p:ext uri="{BB962C8B-B14F-4D97-AF65-F5344CB8AC3E}">
        <p14:creationId xmlns:p14="http://schemas.microsoft.com/office/powerpoint/2010/main" val="1284224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Wangari</a:t>
            </a:r>
            <a:r>
              <a:rPr lang="en-US" dirty="0" smtClean="0"/>
              <a:t> </a:t>
            </a:r>
            <a:r>
              <a:rPr lang="en-US" dirty="0" err="1" smtClean="0"/>
              <a:t>Maathai</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1481138" y="1395413"/>
            <a:ext cx="6181725"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068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Planting Trees</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rcRect/>
          <a:stretch>
            <a:fillRect/>
          </a:stretch>
        </p:blipFill>
        <p:spPr bwMode="auto">
          <a:xfrm>
            <a:off x="1423988" y="1338263"/>
            <a:ext cx="629602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266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Greenbelt Movement</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35000"/>
                    </a14:imgEffect>
                  </a14:imgLayer>
                </a14:imgProps>
              </a:ext>
              <a:ext uri="{28A0092B-C50C-407E-A947-70E740481C1C}">
                <a14:useLocalDpi xmlns:a14="http://schemas.microsoft.com/office/drawing/2010/main" val="0"/>
              </a:ext>
            </a:extLst>
          </a:blip>
          <a:srcRect/>
          <a:stretch>
            <a:fillRect/>
          </a:stretch>
        </p:blipFill>
        <p:spPr bwMode="auto">
          <a:xfrm>
            <a:off x="1443038" y="1371600"/>
            <a:ext cx="62579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778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the-star.co.ke/sites/default/files/styles/node_article/public/images/articles/2013/02/08/106463/5_0.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5000"/>
                    </a14:imgEffect>
                  </a14:imgLayer>
                </a14:imgProps>
              </a:ext>
              <a:ext uri="{28A0092B-C50C-407E-A947-70E740481C1C}">
                <a14:useLocalDpi xmlns:a14="http://schemas.microsoft.com/office/drawing/2010/main" val="0"/>
              </a:ext>
            </a:extLst>
          </a:blip>
          <a:srcRect/>
          <a:stretch>
            <a:fillRect/>
          </a:stretch>
        </p:blipFill>
        <p:spPr bwMode="auto">
          <a:xfrm>
            <a:off x="1280571" y="1143000"/>
            <a:ext cx="6468125" cy="472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74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Tiny Seedlings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1362075"/>
            <a:ext cx="620077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049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27735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055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02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661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effectLst/>
              </a:rPr>
              <a:t>Friday, February 8, 2013 - 00:00 – </a:t>
            </a:r>
            <a:br>
              <a:rPr lang="en-US" dirty="0" smtClean="0">
                <a:effectLst/>
              </a:rPr>
            </a:br>
            <a:r>
              <a:rPr lang="en-US" dirty="0" smtClean="0">
                <a:effectLst/>
              </a:rPr>
              <a:t>BY WAMBUGU KANYI</a:t>
            </a:r>
            <a:br>
              <a:rPr lang="en-US" dirty="0" smtClean="0">
                <a:effectLst/>
              </a:rPr>
            </a:br>
            <a:r>
              <a:rPr lang="en-US" sz="2700" dirty="0" smtClean="0">
                <a:effectLst/>
              </a:rPr>
              <a:t>An elder in </a:t>
            </a:r>
            <a:r>
              <a:rPr lang="en-US" sz="2700" dirty="0" err="1" smtClean="0">
                <a:effectLst/>
              </a:rPr>
              <a:t>Nyeri</a:t>
            </a:r>
            <a:r>
              <a:rPr lang="en-US" sz="2700" dirty="0" smtClean="0">
                <a:effectLst/>
              </a:rPr>
              <a:t> has interpreted the felling of a 300-year-old </a:t>
            </a:r>
            <a:r>
              <a:rPr lang="en-US" sz="2700" dirty="0" err="1" smtClean="0">
                <a:effectLst/>
              </a:rPr>
              <a:t>Mugumo</a:t>
            </a:r>
            <a:r>
              <a:rPr lang="en-US" sz="2700" dirty="0" smtClean="0">
                <a:effectLst/>
              </a:rPr>
              <a:t> tree by heavy rains in </a:t>
            </a:r>
            <a:r>
              <a:rPr lang="en-US" sz="2700" dirty="0" err="1" smtClean="0">
                <a:effectLst/>
              </a:rPr>
              <a:t>Nyeri</a:t>
            </a:r>
            <a:r>
              <a:rPr lang="en-US" sz="2700" dirty="0" smtClean="0">
                <a:effectLst/>
              </a:rPr>
              <a:t> politically.</a:t>
            </a:r>
            <a:r>
              <a:rPr lang="en-US" dirty="0" smtClean="0">
                <a:effectLst/>
              </a:rPr>
              <a:t/>
            </a:r>
            <a:br>
              <a:rPr lang="en-US" dirty="0" smtClean="0">
                <a:effectLst/>
              </a:rPr>
            </a:br>
            <a:r>
              <a:rPr lang="en-US" dirty="0" smtClean="0">
                <a:effectLst/>
              </a:rPr>
              <a:t>Harrison </a:t>
            </a:r>
            <a:r>
              <a:rPr lang="en-US" dirty="0" err="1" smtClean="0">
                <a:effectLst/>
              </a:rPr>
              <a:t>Kanyuguto</a:t>
            </a:r>
            <a:r>
              <a:rPr lang="en-US" dirty="0" smtClean="0">
                <a:effectLst/>
              </a:rPr>
              <a:t>, a village elder in </a:t>
            </a:r>
            <a:r>
              <a:rPr lang="en-US" dirty="0" err="1" smtClean="0">
                <a:effectLst/>
              </a:rPr>
              <a:t>Giakanja</a:t>
            </a:r>
            <a:r>
              <a:rPr lang="en-US" dirty="0" smtClean="0">
                <a:effectLst/>
              </a:rPr>
              <a:t>, said the breaking of the tree into two halves means that old politicians should hand over power to a younger generation and vice-versa.</a:t>
            </a:r>
            <a:br>
              <a:rPr lang="en-US" dirty="0" smtClean="0">
                <a:effectLst/>
              </a:rPr>
            </a:br>
            <a:r>
              <a:rPr lang="en-US" dirty="0" err="1" smtClean="0">
                <a:effectLst/>
              </a:rPr>
              <a:t>Kanyuguto</a:t>
            </a:r>
            <a:r>
              <a:rPr lang="en-US" dirty="0" smtClean="0">
                <a:effectLst/>
              </a:rPr>
              <a:t> said the </a:t>
            </a:r>
            <a:r>
              <a:rPr lang="en-US" dirty="0" err="1" smtClean="0">
                <a:effectLst/>
              </a:rPr>
              <a:t>Mugumo</a:t>
            </a:r>
            <a:r>
              <a:rPr lang="en-US" dirty="0" smtClean="0">
                <a:effectLst/>
              </a:rPr>
              <a:t> tree was once used in the 1880s as a sanctuary by his great grandfathers when praying for rains. He said their prayers would always be answered.</a:t>
            </a:r>
            <a:br>
              <a:rPr lang="en-US" dirty="0" smtClean="0">
                <a:effectLst/>
              </a:rPr>
            </a:br>
            <a:r>
              <a:rPr lang="en-US" dirty="0" smtClean="0">
                <a:effectLst/>
              </a:rPr>
              <a:t/>
            </a:r>
            <a:br>
              <a:rPr lang="en-US" dirty="0" smtClean="0">
                <a:effectLst/>
              </a:rPr>
            </a:br>
            <a:r>
              <a:rPr lang="en-US" dirty="0" err="1" smtClean="0">
                <a:effectLst/>
              </a:rPr>
              <a:t>Kanyugoto</a:t>
            </a:r>
            <a:r>
              <a:rPr lang="en-US" dirty="0" smtClean="0">
                <a:effectLst/>
              </a:rPr>
              <a:t>, 80, said traditions stipulate that the tree cannot be used for firewood but should instead be left to rot on its own. According to the Kikuyu culture, the </a:t>
            </a:r>
            <a:r>
              <a:rPr lang="en-US" dirty="0" err="1" smtClean="0">
                <a:effectLst/>
              </a:rPr>
              <a:t>Mugumo</a:t>
            </a:r>
            <a:r>
              <a:rPr lang="en-US" dirty="0" smtClean="0">
                <a:effectLst/>
              </a:rPr>
              <a:t> is a sacred tree that should never be cut down.</a:t>
            </a:r>
            <a:br>
              <a:rPr lang="en-US" dirty="0" smtClean="0">
                <a:effectLst/>
              </a:rPr>
            </a:br>
            <a:r>
              <a:rPr lang="en-US" dirty="0" smtClean="0">
                <a:effectLst/>
              </a:rPr>
              <a:t>The tree was used by elders as a shrine where prayers were held. Another </a:t>
            </a:r>
            <a:r>
              <a:rPr lang="en-US" dirty="0" err="1" smtClean="0">
                <a:effectLst/>
              </a:rPr>
              <a:t>Mugumo</a:t>
            </a:r>
            <a:r>
              <a:rPr lang="en-US" dirty="0" smtClean="0">
                <a:effectLst/>
              </a:rPr>
              <a:t> tree must be planted at the same point where the previous one stood to avoid a curse befalling the community.</a:t>
            </a:r>
            <a:br>
              <a:rPr lang="en-US" dirty="0" smtClean="0">
                <a:effectLst/>
              </a:rPr>
            </a:br>
            <a:r>
              <a:rPr lang="en-US" dirty="0" err="1" smtClean="0">
                <a:effectLst/>
              </a:rPr>
              <a:t>Gichuki</a:t>
            </a:r>
            <a:r>
              <a:rPr lang="en-US" dirty="0" smtClean="0">
                <a:effectLst/>
              </a:rPr>
              <a:t> </a:t>
            </a:r>
            <a:r>
              <a:rPr lang="en-US" dirty="0" err="1" smtClean="0">
                <a:effectLst/>
              </a:rPr>
              <a:t>Irungu</a:t>
            </a:r>
            <a:r>
              <a:rPr lang="en-US" dirty="0" smtClean="0">
                <a:effectLst/>
              </a:rPr>
              <a:t>, the owner of the </a:t>
            </a:r>
            <a:r>
              <a:rPr lang="en-US" dirty="0" err="1" smtClean="0">
                <a:effectLst/>
              </a:rPr>
              <a:t>shamba</a:t>
            </a:r>
            <a:r>
              <a:rPr lang="en-US" dirty="0" smtClean="0">
                <a:effectLst/>
              </a:rPr>
              <a:t> where the </a:t>
            </a:r>
            <a:r>
              <a:rPr lang="en-US" dirty="0" err="1" smtClean="0">
                <a:effectLst/>
              </a:rPr>
              <a:t>Mugumo</a:t>
            </a:r>
            <a:r>
              <a:rPr lang="en-US" dirty="0" smtClean="0">
                <a:effectLst/>
              </a:rPr>
              <a:t> tree stood, said he is yet to decide what they will do with the tree because he does not know what may befall his family.</a:t>
            </a:r>
            <a:br>
              <a:rPr lang="en-US" dirty="0" smtClean="0">
                <a:effectLst/>
              </a:rPr>
            </a:br>
            <a:r>
              <a:rPr lang="en-US" dirty="0" err="1" smtClean="0">
                <a:effectLst/>
              </a:rPr>
              <a:t>Irungu</a:t>
            </a:r>
            <a:r>
              <a:rPr lang="en-US" dirty="0" smtClean="0">
                <a:effectLst/>
              </a:rPr>
              <a:t> said he will seek advice from elders on what he should do with it. He said he will sell it for firewood if the elders approve of it. However, </a:t>
            </a:r>
            <a:r>
              <a:rPr lang="en-US" dirty="0" err="1" smtClean="0">
                <a:effectLst/>
              </a:rPr>
              <a:t>Njeri</a:t>
            </a:r>
            <a:r>
              <a:rPr lang="en-US" dirty="0" smtClean="0">
                <a:effectLst/>
              </a:rPr>
              <a:t> </a:t>
            </a:r>
            <a:r>
              <a:rPr lang="en-US" dirty="0" err="1" smtClean="0">
                <a:effectLst/>
              </a:rPr>
              <a:t>Irungu</a:t>
            </a:r>
            <a:r>
              <a:rPr lang="en-US" dirty="0" smtClean="0">
                <a:effectLst/>
              </a:rPr>
              <a:t>, </a:t>
            </a:r>
            <a:r>
              <a:rPr lang="en-US" dirty="0" err="1" smtClean="0">
                <a:effectLst/>
              </a:rPr>
              <a:t>Gichuki's</a:t>
            </a:r>
            <a:r>
              <a:rPr lang="en-US" dirty="0" smtClean="0">
                <a:effectLst/>
              </a:rPr>
              <a:t> relative, said she will never cut any part of the tree because it may put her family to great danger. </a:t>
            </a:r>
            <a:br>
              <a:rPr lang="en-US" dirty="0" smtClean="0">
                <a:effectLst/>
              </a:rPr>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9342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17</Words>
  <Application>Microsoft Office PowerPoint</Application>
  <PresentationFormat>On-screen Show (4:3)</PresentationFormat>
  <Paragraphs>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Wangari Maathai</vt:lpstr>
      <vt:lpstr>Planting Trees</vt:lpstr>
      <vt:lpstr>Greenbelt Movement</vt:lpstr>
      <vt:lpstr>PowerPoint Presentation</vt:lpstr>
      <vt:lpstr>Tiny Seedlings</vt:lpstr>
      <vt:lpstr>PowerPoint Presentation</vt:lpstr>
      <vt:lpstr>PowerPoint Presentation</vt:lpstr>
      <vt:lpstr>Friday, February 8, 2013 - 00:00 –  BY WAMBUGU KANYI An elder in Nyeri has interpreted the felling of a 300-year-old Mugumo tree by heavy rains in Nyeri politically. Harrison Kanyuguto, a village elder in Giakanja, said the breaking of the tree into two halves means that old politicians should hand over power to a younger generation and vice-versa. Kanyuguto said the Mugumo tree was once used in the 1880s as a sanctuary by his great grandfathers when praying for rains. He said their prayers would always be answered.  Kanyugoto, 80, said traditions stipulate that the tree cannot be used for firewood but should instead be left to rot on its own. According to the Kikuyu culture, the Mugumo is a sacred tree that should never be cut down. The tree was used by elders as a shrine where prayers were held. Another Mugumo tree must be planted at the same point where the previous one stood to avoid a curse befalling the community. Gichuki Irungu, the owner of the shamba where the Mugumo tree stood, said he is yet to decide what they will do with the tree because he does not know what may befall his family. Irungu said he will seek advice from elders on what he should do with it. He said he will sell it for firewood if the elders approve of it. However, Njeri Irungu, Gichuki's relative, said she will never cut any part of the tree because it may put her family to great danger.  </vt:lpstr>
    </vt:vector>
  </TitlesOfParts>
  <Company>Washington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February 8, 2013 - 00:00 –  BY WAMBUGU KANYI An elder in Nyeri has interpreted the felling of a 300-year-old Mugumo tree by heavy rains in Nyeri politically. Harrison Kanyuguto, a village elder in Giakanja, said the breaking of the tree into two halves means that old politicians should hand over power to a younger generation and vice-versa. Kanyuguto said the Mugumo tree was once used in the 1880s as a sanctuary by his great grandfathers when praying for rains. He said their prayers would always be answered. ”If Kikuyu traditions were still being followed keenly, a goat without blemish would have been slaughtered and its blood poured in the shamba in which the tree stood to cleanse it to keep away evil spells from the homestead. The sacrifices would be used to bring rain during the dry season,” he said. Kanyugoto, 80, said traditions stipulate that the tree cannot be used for firewood but should instead be left to rot on its own. According to the Kikuyu culture, the Mugumo is a sacred tree that should never be cut down. The tree was used by elders as a shrine where prayers were held. Another Mugumo tree must be planted at the same point where the previous one stood to avoid a curse befalling the community. Gichuki Irungu, the owner of the shamba where the Mugumo tree stood, said he is yet to decide what they will do with the tree because he does not know what may befall his family. Irungu said he will seek advice from elders on what he should do with it. He said he will sell it for firewood if the elders approve of it. However, Njeri Irungu, Gichuki's relative, said she will never cut any part of the tree because it may put her family to great danger.</dc:title>
  <dc:creator>Bacon, Sally</dc:creator>
  <cp:lastModifiedBy>Bacon, Sally</cp:lastModifiedBy>
  <cp:revision>7</cp:revision>
  <dcterms:created xsi:type="dcterms:W3CDTF">2013-03-07T01:14:53Z</dcterms:created>
  <dcterms:modified xsi:type="dcterms:W3CDTF">2013-03-08T13:44:41Z</dcterms:modified>
</cp:coreProperties>
</file>